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Lato"/>
      <p:regular r:id="rId21"/>
    </p:embeddedFont>
    <p:embeddedFont>
      <p:font typeface="Lato"/>
      <p:regular r:id="rId22"/>
    </p:embeddedFont>
    <p:embeddedFont>
      <p:font typeface="Lato"/>
      <p:regular r:id="rId23"/>
    </p:embeddedFont>
    <p:embeddedFont>
      <p:font typeface="La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51572"/>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Automated Fake Profile Detection: Safeguarding Online Trust</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104096" y="624126"/>
            <a:ext cx="924639" cy="331589"/>
          </a:xfrm>
          <a:prstGeom prst="roundRect">
            <a:avLst>
              <a:gd name="adj" fmla="val 17884"/>
            </a:avLst>
          </a:prstGeom>
          <a:solidFill>
            <a:srgbClr val="BAB6AA"/>
          </a:solidFill>
          <a:ln/>
        </p:spPr>
      </p:sp>
      <p:sp>
        <p:nvSpPr>
          <p:cNvPr id="4" name="Text 1"/>
          <p:cNvSpPr/>
          <p:nvPr/>
        </p:nvSpPr>
        <p:spPr>
          <a:xfrm>
            <a:off x="6209943" y="676989"/>
            <a:ext cx="712946" cy="225862"/>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SUMMARY</a:t>
            </a:r>
            <a:endParaRPr lang="en-US" sz="1100" dirty="0"/>
          </a:p>
        </p:txBody>
      </p:sp>
      <p:sp>
        <p:nvSpPr>
          <p:cNvPr id="5" name="Text 2"/>
          <p:cNvSpPr/>
          <p:nvPr/>
        </p:nvSpPr>
        <p:spPr>
          <a:xfrm>
            <a:off x="6104096" y="1026200"/>
            <a:ext cx="7908608" cy="1102995"/>
          </a:xfrm>
          <a:prstGeom prst="rect">
            <a:avLst/>
          </a:prstGeom>
          <a:noFill/>
          <a:ln/>
        </p:spPr>
        <p:txBody>
          <a:bodyPr wrap="square" lIns="0" tIns="0" rIns="0" bIns="0" rtlCol="0" anchor="t"/>
          <a:lstStyle/>
          <a:p>
            <a:pPr algn="l" indent="0" marL="0">
              <a:lnSpc>
                <a:spcPts val="4300"/>
              </a:lnSpc>
              <a:buNone/>
            </a:pPr>
            <a:r>
              <a:rPr lang="en-US" sz="3450" dirty="0">
                <a:solidFill>
                  <a:srgbClr val="312F2B"/>
                </a:solidFill>
                <a:latin typeface="Gelasio" pitchFamily="34" charset="0"/>
                <a:ea typeface="Gelasio" pitchFamily="34" charset="-122"/>
                <a:cs typeface="Gelasio" pitchFamily="34" charset="-120"/>
              </a:rPr>
              <a:t>Conclusion: Towards a Safer Social Media Ecosystem</a:t>
            </a:r>
            <a:endParaRPr lang="en-US" sz="3450" dirty="0"/>
          </a:p>
        </p:txBody>
      </p:sp>
      <p:sp>
        <p:nvSpPr>
          <p:cNvPr id="6" name="Shape 3"/>
          <p:cNvSpPr/>
          <p:nvPr/>
        </p:nvSpPr>
        <p:spPr>
          <a:xfrm>
            <a:off x="6104096" y="2393871"/>
            <a:ext cx="7908608" cy="5211604"/>
          </a:xfrm>
          <a:prstGeom prst="roundRect">
            <a:avLst>
              <a:gd name="adj" fmla="val 1422"/>
            </a:avLst>
          </a:prstGeom>
          <a:solidFill>
            <a:srgbClr val="E8E8E3"/>
          </a:solidFill>
          <a:ln w="7620">
            <a:solidFill>
              <a:srgbClr val="CECEC9"/>
            </a:solidFill>
            <a:prstDash val="solid"/>
          </a:ln>
        </p:spPr>
      </p:sp>
      <p:sp>
        <p:nvSpPr>
          <p:cNvPr id="7" name="Shape 4"/>
          <p:cNvSpPr/>
          <p:nvPr/>
        </p:nvSpPr>
        <p:spPr>
          <a:xfrm>
            <a:off x="6111716" y="2401491"/>
            <a:ext cx="7893368" cy="1299091"/>
          </a:xfrm>
          <a:prstGeom prst="roundRect">
            <a:avLst>
              <a:gd name="adj" fmla="val 5706"/>
            </a:avLst>
          </a:prstGeom>
          <a:solidFill>
            <a:srgbClr val="E8E8E3"/>
          </a:solidFill>
          <a:ln/>
        </p:spPr>
      </p:sp>
      <p:sp>
        <p:nvSpPr>
          <p:cNvPr id="8" name="Text 5"/>
          <p:cNvSpPr/>
          <p:nvPr/>
        </p:nvSpPr>
        <p:spPr>
          <a:xfrm>
            <a:off x="6288167" y="2577941"/>
            <a:ext cx="2206109" cy="275749"/>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Platform Integrity</a:t>
            </a:r>
            <a:endParaRPr lang="en-US" sz="1700" dirty="0"/>
          </a:p>
        </p:txBody>
      </p:sp>
      <p:sp>
        <p:nvSpPr>
          <p:cNvPr id="9" name="Text 6"/>
          <p:cNvSpPr/>
          <p:nvPr/>
        </p:nvSpPr>
        <p:spPr>
          <a:xfrm>
            <a:off x="6288167" y="2959537"/>
            <a:ext cx="7540466" cy="56459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Automated fake profile detection is indispensable for maintaining the integrity of online platforms and ensuring user safety.</a:t>
            </a:r>
            <a:endParaRPr lang="en-US" sz="1350" dirty="0"/>
          </a:p>
        </p:txBody>
      </p:sp>
      <p:sp>
        <p:nvSpPr>
          <p:cNvPr id="10" name="Shape 7"/>
          <p:cNvSpPr/>
          <p:nvPr/>
        </p:nvSpPr>
        <p:spPr>
          <a:xfrm>
            <a:off x="6111716" y="3700582"/>
            <a:ext cx="7893368" cy="1299091"/>
          </a:xfrm>
          <a:prstGeom prst="rect">
            <a:avLst/>
          </a:prstGeom>
          <a:solidFill>
            <a:srgbClr val="E8E8E3"/>
          </a:solidFill>
          <a:ln/>
        </p:spPr>
      </p:sp>
      <p:sp>
        <p:nvSpPr>
          <p:cNvPr id="11" name="Shape 8"/>
          <p:cNvSpPr/>
          <p:nvPr/>
        </p:nvSpPr>
        <p:spPr>
          <a:xfrm>
            <a:off x="6111716" y="3700582"/>
            <a:ext cx="7893368" cy="22860"/>
          </a:xfrm>
          <a:prstGeom prst="roundRect">
            <a:avLst>
              <a:gd name="adj" fmla="val 324268"/>
            </a:avLst>
          </a:prstGeom>
          <a:solidFill>
            <a:srgbClr val="CECEC9"/>
          </a:solidFill>
          <a:ln/>
        </p:spPr>
      </p:sp>
      <p:sp>
        <p:nvSpPr>
          <p:cNvPr id="12" name="Text 9"/>
          <p:cNvSpPr/>
          <p:nvPr/>
        </p:nvSpPr>
        <p:spPr>
          <a:xfrm>
            <a:off x="6288167" y="3877032"/>
            <a:ext cx="2974658" cy="275749"/>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Advanced ML &amp; Explainability</a:t>
            </a:r>
            <a:endParaRPr lang="en-US" sz="1700" dirty="0"/>
          </a:p>
        </p:txBody>
      </p:sp>
      <p:sp>
        <p:nvSpPr>
          <p:cNvPr id="13" name="Text 10"/>
          <p:cNvSpPr/>
          <p:nvPr/>
        </p:nvSpPr>
        <p:spPr>
          <a:xfrm>
            <a:off x="6288167" y="4258628"/>
            <a:ext cx="7540466" cy="56459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The integration of advanced ML techniques with a focus on explainability and user-friendly tools is paramount for effective solutions.</a:t>
            </a:r>
            <a:endParaRPr lang="en-US" sz="1350" dirty="0"/>
          </a:p>
        </p:txBody>
      </p:sp>
      <p:sp>
        <p:nvSpPr>
          <p:cNvPr id="14" name="Shape 11"/>
          <p:cNvSpPr/>
          <p:nvPr/>
        </p:nvSpPr>
        <p:spPr>
          <a:xfrm>
            <a:off x="6111716" y="4999673"/>
            <a:ext cx="7893368" cy="1299091"/>
          </a:xfrm>
          <a:prstGeom prst="rect">
            <a:avLst/>
          </a:prstGeom>
          <a:solidFill>
            <a:srgbClr val="E8E8E3"/>
          </a:solidFill>
          <a:ln/>
        </p:spPr>
      </p:sp>
      <p:sp>
        <p:nvSpPr>
          <p:cNvPr id="15" name="Shape 12"/>
          <p:cNvSpPr/>
          <p:nvPr/>
        </p:nvSpPr>
        <p:spPr>
          <a:xfrm>
            <a:off x="6111716" y="4999673"/>
            <a:ext cx="7893368" cy="22860"/>
          </a:xfrm>
          <a:prstGeom prst="roundRect">
            <a:avLst>
              <a:gd name="adj" fmla="val 324268"/>
            </a:avLst>
          </a:prstGeom>
          <a:solidFill>
            <a:srgbClr val="CECEC9"/>
          </a:solidFill>
          <a:ln/>
        </p:spPr>
      </p:sp>
      <p:sp>
        <p:nvSpPr>
          <p:cNvPr id="16" name="Text 13"/>
          <p:cNvSpPr/>
          <p:nvPr/>
        </p:nvSpPr>
        <p:spPr>
          <a:xfrm>
            <a:off x="6288167" y="5176123"/>
            <a:ext cx="2206109" cy="275749"/>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Collaborative Effort</a:t>
            </a:r>
            <a:endParaRPr lang="en-US" sz="1700" dirty="0"/>
          </a:p>
        </p:txBody>
      </p:sp>
      <p:sp>
        <p:nvSpPr>
          <p:cNvPr id="17" name="Text 14"/>
          <p:cNvSpPr/>
          <p:nvPr/>
        </p:nvSpPr>
        <p:spPr>
          <a:xfrm>
            <a:off x="6288167" y="5557718"/>
            <a:ext cx="7540466" cy="56459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A concerted effort from researchers, platform providers, and users is essential to mitigate the spread of fake profiles.</a:t>
            </a:r>
            <a:endParaRPr lang="en-US" sz="1350" dirty="0"/>
          </a:p>
        </p:txBody>
      </p:sp>
      <p:sp>
        <p:nvSpPr>
          <p:cNvPr id="18" name="Shape 15"/>
          <p:cNvSpPr/>
          <p:nvPr/>
        </p:nvSpPr>
        <p:spPr>
          <a:xfrm>
            <a:off x="6111716" y="6298763"/>
            <a:ext cx="7893368" cy="1299091"/>
          </a:xfrm>
          <a:prstGeom prst="rect">
            <a:avLst/>
          </a:prstGeom>
          <a:solidFill>
            <a:srgbClr val="E8E8E3"/>
          </a:solidFill>
          <a:ln/>
        </p:spPr>
      </p:sp>
      <p:sp>
        <p:nvSpPr>
          <p:cNvPr id="19" name="Shape 16"/>
          <p:cNvSpPr/>
          <p:nvPr/>
        </p:nvSpPr>
        <p:spPr>
          <a:xfrm>
            <a:off x="6111716" y="6298763"/>
            <a:ext cx="7893368" cy="22860"/>
          </a:xfrm>
          <a:prstGeom prst="roundRect">
            <a:avLst>
              <a:gd name="adj" fmla="val 324268"/>
            </a:avLst>
          </a:prstGeom>
          <a:solidFill>
            <a:srgbClr val="CECEC9"/>
          </a:solidFill>
          <a:ln/>
        </p:spPr>
      </p:sp>
      <p:sp>
        <p:nvSpPr>
          <p:cNvPr id="20" name="Text 17"/>
          <p:cNvSpPr/>
          <p:nvPr/>
        </p:nvSpPr>
        <p:spPr>
          <a:xfrm>
            <a:off x="6288167" y="6475214"/>
            <a:ext cx="2206109" cy="275749"/>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Building Digital Trust</a:t>
            </a:r>
            <a:endParaRPr lang="en-US" sz="1700" dirty="0"/>
          </a:p>
        </p:txBody>
      </p:sp>
      <p:sp>
        <p:nvSpPr>
          <p:cNvPr id="21" name="Text 18"/>
          <p:cNvSpPr/>
          <p:nvPr/>
        </p:nvSpPr>
        <p:spPr>
          <a:xfrm>
            <a:off x="6288167" y="6856809"/>
            <a:ext cx="7540466" cy="56459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Together, we can foster a more trustworthy digital environment, strengthening confidence in online interactions, one profile at a time.</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793790" y="1398270"/>
            <a:ext cx="1122998" cy="426244"/>
          </a:xfrm>
          <a:prstGeom prst="roundRect">
            <a:avLst>
              <a:gd name="adj" fmla="val 17880"/>
            </a:avLst>
          </a:prstGeom>
          <a:solidFill>
            <a:srgbClr val="E5E5E0"/>
          </a:solidFill>
          <a:ln/>
        </p:spPr>
      </p:sp>
      <p:sp>
        <p:nvSpPr>
          <p:cNvPr id="4" name="Text 1"/>
          <p:cNvSpPr/>
          <p:nvPr/>
        </p:nvSpPr>
        <p:spPr>
          <a:xfrm>
            <a:off x="929878" y="1466255"/>
            <a:ext cx="850821"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Lato" pitchFamily="34" charset="0"/>
                <a:ea typeface="Lato" pitchFamily="34" charset="-122"/>
                <a:cs typeface="Lato" pitchFamily="34" charset="-120"/>
              </a:rPr>
              <a:t>PROBLEM</a:t>
            </a:r>
            <a:endParaRPr lang="en-US" sz="1400" dirty="0"/>
          </a:p>
        </p:txBody>
      </p:sp>
      <p:sp>
        <p:nvSpPr>
          <p:cNvPr id="5" name="Text 2"/>
          <p:cNvSpPr/>
          <p:nvPr/>
        </p:nvSpPr>
        <p:spPr>
          <a:xfrm>
            <a:off x="793790" y="191523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The Rising Menace of Fake Profiles</a:t>
            </a:r>
            <a:endParaRPr lang="en-US" sz="4450" dirty="0"/>
          </a:p>
        </p:txBody>
      </p:sp>
      <p:sp>
        <p:nvSpPr>
          <p:cNvPr id="6" name="Text 3"/>
          <p:cNvSpPr/>
          <p:nvPr/>
        </p:nvSpPr>
        <p:spPr>
          <a:xfrm>
            <a:off x="793790" y="3672959"/>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With over 4 billion social media users, the digital landscape faces an escalating threat from fake accounts. These deceptive profiles are potent tools for spreading misinformation, conducting phishing attacks, committing identity theft, and manipulating public opinion.</a:t>
            </a:r>
            <a:endParaRPr lang="en-US" sz="1750" dirty="0"/>
          </a:p>
        </p:txBody>
      </p:sp>
      <p:sp>
        <p:nvSpPr>
          <p:cNvPr id="7" name="Text 4"/>
          <p:cNvSpPr/>
          <p:nvPr/>
        </p:nvSpPr>
        <p:spPr>
          <a:xfrm>
            <a:off x="793790" y="5379720"/>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Even professional platforms like LinkedIn and popular networks like Twitter are increasingly seeing sophisticated AI-generated fakes, often leveraging advanced Generative Adversarial Networks (GANs) for realistic faces and Large Language Models (LLMs) for compelling, but fabricated, narratives.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181130" y="870704"/>
            <a:ext cx="1982391" cy="373142"/>
          </a:xfrm>
          <a:prstGeom prst="roundRect">
            <a:avLst>
              <a:gd name="adj" fmla="val 17876"/>
            </a:avLst>
          </a:prstGeom>
          <a:solidFill>
            <a:srgbClr val="D3C1B6"/>
          </a:solidFill>
          <a:ln/>
        </p:spPr>
      </p:sp>
      <p:sp>
        <p:nvSpPr>
          <p:cNvPr id="4" name="Text 1"/>
          <p:cNvSpPr/>
          <p:nvPr/>
        </p:nvSpPr>
        <p:spPr>
          <a:xfrm>
            <a:off x="6300192" y="930235"/>
            <a:ext cx="1744266" cy="254079"/>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Lato" pitchFamily="34" charset="0"/>
                <a:ea typeface="Lato" pitchFamily="34" charset="-122"/>
                <a:cs typeface="Lato" pitchFamily="34" charset="-120"/>
              </a:rPr>
              <a:t>CURRENT LIMITATIONS</a:t>
            </a:r>
            <a:endParaRPr lang="en-US" sz="1250" dirty="0"/>
          </a:p>
        </p:txBody>
      </p:sp>
      <p:sp>
        <p:nvSpPr>
          <p:cNvPr id="5" name="Text 2"/>
          <p:cNvSpPr/>
          <p:nvPr/>
        </p:nvSpPr>
        <p:spPr>
          <a:xfrm>
            <a:off x="6181130" y="1323142"/>
            <a:ext cx="6598444" cy="620316"/>
          </a:xfrm>
          <a:prstGeom prst="rect">
            <a:avLst/>
          </a:prstGeom>
          <a:noFill/>
          <a:ln/>
        </p:spPr>
        <p:txBody>
          <a:bodyPr wrap="none" lIns="0" tIns="0" rIns="0" bIns="0" rtlCol="0" anchor="t"/>
          <a:lstStyle/>
          <a:p>
            <a:pPr algn="l" indent="0" marL="0">
              <a:lnSpc>
                <a:spcPts val="4850"/>
              </a:lnSpc>
              <a:buNone/>
            </a:pPr>
            <a:r>
              <a:rPr lang="en-US" sz="3900" dirty="0">
                <a:solidFill>
                  <a:srgbClr val="312F2B"/>
                </a:solidFill>
                <a:latin typeface="Gelasio" pitchFamily="34" charset="0"/>
                <a:ea typeface="Gelasio" pitchFamily="34" charset="-122"/>
                <a:cs typeface="Gelasio" pitchFamily="34" charset="-120"/>
              </a:rPr>
              <a:t>Why Traditional Methods Fail</a:t>
            </a:r>
            <a:endParaRPr lang="en-US" sz="3900" dirty="0"/>
          </a:p>
        </p:txBody>
      </p:sp>
      <p:sp>
        <p:nvSpPr>
          <p:cNvPr id="6" name="Shape 3"/>
          <p:cNvSpPr/>
          <p:nvPr/>
        </p:nvSpPr>
        <p:spPr>
          <a:xfrm>
            <a:off x="6181130" y="2241233"/>
            <a:ext cx="3777972" cy="2459593"/>
          </a:xfrm>
          <a:prstGeom prst="roundRect">
            <a:avLst>
              <a:gd name="adj" fmla="val 4461"/>
            </a:avLst>
          </a:prstGeom>
          <a:solidFill>
            <a:srgbClr val="FFFFFF">
              <a:alpha val="95000"/>
            </a:srgbClr>
          </a:solidFill>
          <a:ln w="22860">
            <a:solidFill>
              <a:srgbClr val="CECEC9"/>
            </a:solidFill>
            <a:prstDash val="solid"/>
          </a:ln>
        </p:spPr>
      </p:sp>
      <p:sp>
        <p:nvSpPr>
          <p:cNvPr id="7" name="Shape 4"/>
          <p:cNvSpPr/>
          <p:nvPr/>
        </p:nvSpPr>
        <p:spPr>
          <a:xfrm>
            <a:off x="6158270" y="2241233"/>
            <a:ext cx="91440" cy="2459593"/>
          </a:xfrm>
          <a:prstGeom prst="roundRect">
            <a:avLst>
              <a:gd name="adj" fmla="val 91184"/>
            </a:avLst>
          </a:prstGeom>
          <a:solidFill>
            <a:srgbClr val="E5E5E0"/>
          </a:solidFill>
          <a:ln/>
        </p:spPr>
      </p:sp>
      <p:sp>
        <p:nvSpPr>
          <p:cNvPr id="8" name="Text 5"/>
          <p:cNvSpPr/>
          <p:nvPr/>
        </p:nvSpPr>
        <p:spPr>
          <a:xfrm>
            <a:off x="6471047" y="2462570"/>
            <a:ext cx="2481501" cy="310158"/>
          </a:xfrm>
          <a:prstGeom prst="rect">
            <a:avLst/>
          </a:prstGeom>
          <a:noFill/>
          <a:ln/>
        </p:spPr>
        <p:txBody>
          <a:bodyPr wrap="none" lIns="0" tIns="0" rIns="0" bIns="0" rtlCol="0" anchor="t"/>
          <a:lstStyle/>
          <a:p>
            <a:pPr algn="l" indent="0" marL="0">
              <a:lnSpc>
                <a:spcPts val="2400"/>
              </a:lnSpc>
              <a:buNone/>
            </a:pPr>
            <a:r>
              <a:rPr lang="en-US" sz="1950" dirty="0">
                <a:solidFill>
                  <a:srgbClr val="272525"/>
                </a:solidFill>
                <a:latin typeface="Gelasio" pitchFamily="34" charset="0"/>
                <a:ea typeface="Gelasio" pitchFamily="34" charset="-122"/>
                <a:cs typeface="Gelasio" pitchFamily="34" charset="-120"/>
              </a:rPr>
              <a:t>Manual Reviews</a:t>
            </a:r>
            <a:endParaRPr lang="en-US" sz="1950" dirty="0"/>
          </a:p>
        </p:txBody>
      </p:sp>
      <p:sp>
        <p:nvSpPr>
          <p:cNvPr id="9" name="Text 6"/>
          <p:cNvSpPr/>
          <p:nvPr/>
        </p:nvSpPr>
        <p:spPr>
          <a:xfrm>
            <a:off x="6471047" y="2891790"/>
            <a:ext cx="3266718" cy="158769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Human-led verification processes are inherently slow, resource-intensive, and prone to human error, making them inadequate for the sheer volume of online profiles.</a:t>
            </a:r>
            <a:endParaRPr lang="en-US" sz="1550" dirty="0"/>
          </a:p>
        </p:txBody>
      </p:sp>
      <p:sp>
        <p:nvSpPr>
          <p:cNvPr id="10" name="Shape 7"/>
          <p:cNvSpPr/>
          <p:nvPr/>
        </p:nvSpPr>
        <p:spPr>
          <a:xfrm>
            <a:off x="10157579" y="2241233"/>
            <a:ext cx="3778091" cy="2459593"/>
          </a:xfrm>
          <a:prstGeom prst="roundRect">
            <a:avLst>
              <a:gd name="adj" fmla="val 4461"/>
            </a:avLst>
          </a:prstGeom>
          <a:solidFill>
            <a:srgbClr val="FFFFFF">
              <a:alpha val="95000"/>
            </a:srgbClr>
          </a:solidFill>
          <a:ln w="22860">
            <a:solidFill>
              <a:srgbClr val="CECEC9"/>
            </a:solidFill>
            <a:prstDash val="solid"/>
          </a:ln>
        </p:spPr>
      </p:sp>
      <p:sp>
        <p:nvSpPr>
          <p:cNvPr id="11" name="Shape 8"/>
          <p:cNvSpPr/>
          <p:nvPr/>
        </p:nvSpPr>
        <p:spPr>
          <a:xfrm>
            <a:off x="10134719" y="2241233"/>
            <a:ext cx="91440" cy="2459593"/>
          </a:xfrm>
          <a:prstGeom prst="roundRect">
            <a:avLst>
              <a:gd name="adj" fmla="val 91184"/>
            </a:avLst>
          </a:prstGeom>
          <a:solidFill>
            <a:srgbClr val="E5E5E0"/>
          </a:solidFill>
          <a:ln/>
        </p:spPr>
      </p:sp>
      <p:sp>
        <p:nvSpPr>
          <p:cNvPr id="12" name="Text 9"/>
          <p:cNvSpPr/>
          <p:nvPr/>
        </p:nvSpPr>
        <p:spPr>
          <a:xfrm>
            <a:off x="10447496" y="2462570"/>
            <a:ext cx="2845832" cy="310158"/>
          </a:xfrm>
          <a:prstGeom prst="rect">
            <a:avLst/>
          </a:prstGeom>
          <a:noFill/>
          <a:ln/>
        </p:spPr>
        <p:txBody>
          <a:bodyPr wrap="none" lIns="0" tIns="0" rIns="0" bIns="0" rtlCol="0" anchor="t"/>
          <a:lstStyle/>
          <a:p>
            <a:pPr algn="l" indent="0" marL="0">
              <a:lnSpc>
                <a:spcPts val="2400"/>
              </a:lnSpc>
              <a:buNone/>
            </a:pPr>
            <a:r>
              <a:rPr lang="en-US" sz="1950" dirty="0">
                <a:solidFill>
                  <a:srgbClr val="272525"/>
                </a:solidFill>
                <a:latin typeface="Gelasio" pitchFamily="34" charset="0"/>
                <a:ea typeface="Gelasio" pitchFamily="34" charset="-122"/>
                <a:cs typeface="Gelasio" pitchFamily="34" charset="-120"/>
              </a:rPr>
              <a:t>Simple Rule-Based Filters</a:t>
            </a:r>
            <a:endParaRPr lang="en-US" sz="1950" dirty="0"/>
          </a:p>
        </p:txBody>
      </p:sp>
      <p:sp>
        <p:nvSpPr>
          <p:cNvPr id="13" name="Text 10"/>
          <p:cNvSpPr/>
          <p:nvPr/>
        </p:nvSpPr>
        <p:spPr>
          <a:xfrm>
            <a:off x="10447496" y="2891790"/>
            <a:ext cx="3266837" cy="12701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Basic filters struggle to adapt to the rapidly evolving tactics of fake profiles, which constantly find new ways to bypass static detection rules.</a:t>
            </a:r>
            <a:endParaRPr lang="en-US" sz="1550" dirty="0"/>
          </a:p>
        </p:txBody>
      </p:sp>
      <p:sp>
        <p:nvSpPr>
          <p:cNvPr id="14" name="Shape 11"/>
          <p:cNvSpPr/>
          <p:nvPr/>
        </p:nvSpPr>
        <p:spPr>
          <a:xfrm>
            <a:off x="6181130" y="4899303"/>
            <a:ext cx="3777972" cy="2459593"/>
          </a:xfrm>
          <a:prstGeom prst="roundRect">
            <a:avLst>
              <a:gd name="adj" fmla="val 4461"/>
            </a:avLst>
          </a:prstGeom>
          <a:solidFill>
            <a:srgbClr val="FFFFFF">
              <a:alpha val="95000"/>
            </a:srgbClr>
          </a:solidFill>
          <a:ln w="22860">
            <a:solidFill>
              <a:srgbClr val="CECEC9"/>
            </a:solidFill>
            <a:prstDash val="solid"/>
          </a:ln>
        </p:spPr>
      </p:sp>
      <p:sp>
        <p:nvSpPr>
          <p:cNvPr id="15" name="Shape 12"/>
          <p:cNvSpPr/>
          <p:nvPr/>
        </p:nvSpPr>
        <p:spPr>
          <a:xfrm>
            <a:off x="6158270" y="4899303"/>
            <a:ext cx="91440" cy="2459593"/>
          </a:xfrm>
          <a:prstGeom prst="roundRect">
            <a:avLst>
              <a:gd name="adj" fmla="val 91184"/>
            </a:avLst>
          </a:prstGeom>
          <a:solidFill>
            <a:srgbClr val="E5E5E0"/>
          </a:solidFill>
          <a:ln/>
        </p:spPr>
      </p:sp>
      <p:sp>
        <p:nvSpPr>
          <p:cNvPr id="16" name="Text 13"/>
          <p:cNvSpPr/>
          <p:nvPr/>
        </p:nvSpPr>
        <p:spPr>
          <a:xfrm>
            <a:off x="6471047" y="5120640"/>
            <a:ext cx="2481501" cy="310158"/>
          </a:xfrm>
          <a:prstGeom prst="rect">
            <a:avLst/>
          </a:prstGeom>
          <a:noFill/>
          <a:ln/>
        </p:spPr>
        <p:txBody>
          <a:bodyPr wrap="none" lIns="0" tIns="0" rIns="0" bIns="0" rtlCol="0" anchor="t"/>
          <a:lstStyle/>
          <a:p>
            <a:pPr algn="l" indent="0" marL="0">
              <a:lnSpc>
                <a:spcPts val="2400"/>
              </a:lnSpc>
              <a:buNone/>
            </a:pPr>
            <a:r>
              <a:rPr lang="en-US" sz="1950" dirty="0">
                <a:solidFill>
                  <a:srgbClr val="272525"/>
                </a:solidFill>
                <a:latin typeface="Gelasio" pitchFamily="34" charset="0"/>
                <a:ea typeface="Gelasio" pitchFamily="34" charset="-122"/>
                <a:cs typeface="Gelasio" pitchFamily="34" charset="-120"/>
              </a:rPr>
              <a:t>Lack of Transparency</a:t>
            </a:r>
            <a:endParaRPr lang="en-US" sz="1950" dirty="0"/>
          </a:p>
        </p:txBody>
      </p:sp>
      <p:sp>
        <p:nvSpPr>
          <p:cNvPr id="17" name="Text 14"/>
          <p:cNvSpPr/>
          <p:nvPr/>
        </p:nvSpPr>
        <p:spPr>
          <a:xfrm>
            <a:off x="6471047" y="5549860"/>
            <a:ext cx="3266718" cy="158769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Complex "black-box" models, such as XGBoost, often lack transparency and explainability, which can erode user trust and hinder effective threat analysis.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2044422" y="458272"/>
            <a:ext cx="869037" cy="313134"/>
          </a:xfrm>
          <a:prstGeom prst="roundRect">
            <a:avLst>
              <a:gd name="adj" fmla="val 17884"/>
            </a:avLst>
          </a:prstGeom>
          <a:solidFill>
            <a:srgbClr val="BAB6AA"/>
          </a:solidFill>
          <a:ln/>
        </p:spPr>
      </p:sp>
      <p:sp>
        <p:nvSpPr>
          <p:cNvPr id="3" name="Text 1"/>
          <p:cNvSpPr/>
          <p:nvPr/>
        </p:nvSpPr>
        <p:spPr>
          <a:xfrm>
            <a:off x="2144316" y="508159"/>
            <a:ext cx="669250" cy="213360"/>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Lato" pitchFamily="34" charset="0"/>
                <a:ea typeface="Lato" pitchFamily="34" charset="-122"/>
                <a:cs typeface="Lato" pitchFamily="34" charset="-120"/>
              </a:rPr>
              <a:t>SOLUTION</a:t>
            </a:r>
            <a:endParaRPr lang="en-US" sz="1000" dirty="0"/>
          </a:p>
        </p:txBody>
      </p:sp>
      <p:sp>
        <p:nvSpPr>
          <p:cNvPr id="4" name="Text 2"/>
          <p:cNvSpPr/>
          <p:nvPr/>
        </p:nvSpPr>
        <p:spPr>
          <a:xfrm>
            <a:off x="2044422" y="837962"/>
            <a:ext cx="5919311" cy="520898"/>
          </a:xfrm>
          <a:prstGeom prst="rect">
            <a:avLst/>
          </a:prstGeom>
          <a:noFill/>
          <a:ln/>
        </p:spPr>
        <p:txBody>
          <a:bodyPr wrap="none" lIns="0" tIns="0" rIns="0" bIns="0" rtlCol="0" anchor="t"/>
          <a:lstStyle/>
          <a:p>
            <a:pPr algn="l" indent="0" marL="0">
              <a:lnSpc>
                <a:spcPts val="4100"/>
              </a:lnSpc>
              <a:buNone/>
            </a:pPr>
            <a:r>
              <a:rPr lang="en-US" sz="3250" dirty="0">
                <a:solidFill>
                  <a:srgbClr val="312F2B"/>
                </a:solidFill>
                <a:latin typeface="Gelasio" pitchFamily="34" charset="0"/>
                <a:ea typeface="Gelasio" pitchFamily="34" charset="-122"/>
                <a:cs typeface="Gelasio" pitchFamily="34" charset="-120"/>
              </a:rPr>
              <a:t>Machine Learning to the Rescue</a:t>
            </a:r>
            <a:endParaRPr lang="en-US" sz="3250" dirty="0"/>
          </a:p>
        </p:txBody>
      </p:sp>
      <p:sp>
        <p:nvSpPr>
          <p:cNvPr id="5" name="Text 3"/>
          <p:cNvSpPr/>
          <p:nvPr/>
        </p:nvSpPr>
        <p:spPr>
          <a:xfrm>
            <a:off x="2044422" y="1608773"/>
            <a:ext cx="10541556" cy="533400"/>
          </a:xfrm>
          <a:prstGeom prst="rect">
            <a:avLst/>
          </a:prstGeom>
          <a:noFill/>
          <a:ln/>
        </p:spPr>
        <p:txBody>
          <a:bodyPr wrap="square" lIns="0" tIns="0" rIns="0" bIns="0" rtlCol="0" anchor="t"/>
          <a:lstStyle/>
          <a:p>
            <a:pPr algn="l" indent="0" marL="0">
              <a:lnSpc>
                <a:spcPts val="2050"/>
              </a:lnSpc>
              <a:buNone/>
            </a:pPr>
            <a:r>
              <a:rPr lang="en-US" sz="1300" dirty="0">
                <a:solidFill>
                  <a:srgbClr val="272525"/>
                </a:solidFill>
                <a:latin typeface="Lato" pitchFamily="34" charset="0"/>
                <a:ea typeface="Lato" pitchFamily="34" charset="-122"/>
                <a:cs typeface="Lato" pitchFamily="34" charset="-120"/>
              </a:rPr>
              <a:t>Machine learning offers a robust solution to enhance detection accuracy and efficiency. Advanced algorithms are vital in distinguishing genuine profiles from their artificial counterparts.</a:t>
            </a:r>
            <a:endParaRPr lang="en-US" sz="1300" dirty="0"/>
          </a:p>
        </p:txBody>
      </p:sp>
      <p:pic>
        <p:nvPicPr>
          <p:cNvPr id="6" name="Image 0" descr="preencoded.png">    </p:cNvPr>
          <p:cNvPicPr>
            <a:picLocks noChangeAspect="1"/>
          </p:cNvPicPr>
          <p:nvPr/>
        </p:nvPicPr>
        <p:blipFill>
          <a:blip r:embed="rId1"/>
          <a:stretch>
            <a:fillRect/>
          </a:stretch>
        </p:blipFill>
        <p:spPr>
          <a:xfrm>
            <a:off x="2044422" y="2516981"/>
            <a:ext cx="5067538" cy="5067538"/>
          </a:xfrm>
          <a:prstGeom prst="rect">
            <a:avLst/>
          </a:prstGeom>
        </p:spPr>
      </p:pic>
      <p:sp>
        <p:nvSpPr>
          <p:cNvPr id="7" name="Text 4"/>
          <p:cNvSpPr/>
          <p:nvPr/>
        </p:nvSpPr>
        <p:spPr>
          <a:xfrm>
            <a:off x="7526060" y="2479477"/>
            <a:ext cx="5067538" cy="1066800"/>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272525"/>
                </a:solidFill>
                <a:latin typeface="Lato" pitchFamily="34" charset="0"/>
                <a:ea typeface="Lato" pitchFamily="34" charset="-122"/>
                <a:cs typeface="Lato" pitchFamily="34" charset="-120"/>
              </a:rPr>
              <a:t>Algorithm Diversity:</a:t>
            </a:r>
            <a:pPr algn="l" indent="0" marL="0">
              <a:lnSpc>
                <a:spcPts val="2050"/>
              </a:lnSpc>
              <a:buNone/>
            </a:pPr>
            <a:r>
              <a:rPr lang="en-US" sz="1300" dirty="0">
                <a:solidFill>
                  <a:srgbClr val="272525"/>
                </a:solidFill>
                <a:latin typeface="Lato" pitchFamily="34" charset="0"/>
                <a:ea typeface="Lato" pitchFamily="34" charset="-122"/>
                <a:cs typeface="Lato" pitchFamily="34" charset="-120"/>
              </a:rPr>
              <a:t> Utilising techniques like Random Forest, Decision Trees, and deep learning models with advanced embeddings (e.g., BERT, RoBERTa) significantly boosts detection rates.</a:t>
            </a:r>
            <a:endParaRPr lang="en-US" sz="1300" dirty="0"/>
          </a:p>
        </p:txBody>
      </p:sp>
      <p:sp>
        <p:nvSpPr>
          <p:cNvPr id="8" name="Text 5"/>
          <p:cNvSpPr/>
          <p:nvPr/>
        </p:nvSpPr>
        <p:spPr>
          <a:xfrm>
            <a:off x="7526060" y="3604498"/>
            <a:ext cx="5067538" cy="800100"/>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272525"/>
                </a:solidFill>
                <a:latin typeface="Lato" pitchFamily="34" charset="0"/>
                <a:ea typeface="Lato" pitchFamily="34" charset="-122"/>
                <a:cs typeface="Lato" pitchFamily="34" charset="-120"/>
              </a:rPr>
              <a:t>Multimodal Analysis:</a:t>
            </a:r>
            <a:pPr algn="l" indent="0" marL="0">
              <a:lnSpc>
                <a:spcPts val="2050"/>
              </a:lnSpc>
              <a:buNone/>
            </a:pPr>
            <a:r>
              <a:rPr lang="en-US" sz="1300" dirty="0">
                <a:solidFill>
                  <a:srgbClr val="272525"/>
                </a:solidFill>
                <a:latin typeface="Lato" pitchFamily="34" charset="0"/>
                <a:ea typeface="Lato" pitchFamily="34" charset="-122"/>
                <a:cs typeface="Lato" pitchFamily="34" charset="-120"/>
              </a:rPr>
              <a:t> Novel methods analyse a combination of profile text, behavioural patterns, network connections, and image authenticity.</a:t>
            </a:r>
            <a:endParaRPr lang="en-US" sz="1300" dirty="0"/>
          </a:p>
        </p:txBody>
      </p:sp>
      <p:sp>
        <p:nvSpPr>
          <p:cNvPr id="9" name="Text 6"/>
          <p:cNvSpPr/>
          <p:nvPr/>
        </p:nvSpPr>
        <p:spPr>
          <a:xfrm>
            <a:off x="7526060" y="4462820"/>
            <a:ext cx="5067538" cy="800100"/>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272525"/>
                </a:solidFill>
                <a:latin typeface="Lato" pitchFamily="34" charset="0"/>
                <a:ea typeface="Lato" pitchFamily="34" charset="-122"/>
                <a:cs typeface="Lato" pitchFamily="34" charset="-120"/>
              </a:rPr>
              <a:t>Proven Efficacy:</a:t>
            </a:r>
            <a:pPr algn="l" indent="0" marL="0">
              <a:lnSpc>
                <a:spcPts val="2050"/>
              </a:lnSpc>
              <a:buNone/>
            </a:pPr>
            <a:r>
              <a:rPr lang="en-US" sz="1300" dirty="0">
                <a:solidFill>
                  <a:srgbClr val="272525"/>
                </a:solidFill>
                <a:latin typeface="Lato" pitchFamily="34" charset="0"/>
                <a:ea typeface="Lato" pitchFamily="34" charset="-122"/>
                <a:cs typeface="Lato" pitchFamily="34" charset="-120"/>
              </a:rPr>
              <a:t> For instance, the Section and Subsection Tag Embedding (SSTE) method has demonstrated impressive accuracy, achieving approximately 95% detection on LinkedIn profiles.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924878"/>
            <a:ext cx="2246471" cy="426244"/>
          </a:xfrm>
          <a:prstGeom prst="roundRect">
            <a:avLst>
              <a:gd name="adj" fmla="val 17880"/>
            </a:avLst>
          </a:prstGeom>
          <a:solidFill>
            <a:srgbClr val="E5E5E0"/>
          </a:solidFill>
          <a:ln/>
        </p:spPr>
      </p:sp>
      <p:sp>
        <p:nvSpPr>
          <p:cNvPr id="3" name="Text 1"/>
          <p:cNvSpPr/>
          <p:nvPr/>
        </p:nvSpPr>
        <p:spPr>
          <a:xfrm>
            <a:off x="929878" y="992862"/>
            <a:ext cx="1974294"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Lato" pitchFamily="34" charset="0"/>
                <a:ea typeface="Lato" pitchFamily="34" charset="-122"/>
                <a:cs typeface="Lato" pitchFamily="34" charset="-120"/>
              </a:rPr>
              <a:t>DETECTION ELEMENTS</a:t>
            </a:r>
            <a:endParaRPr lang="en-US" sz="1400" dirty="0"/>
          </a:p>
        </p:txBody>
      </p:sp>
      <p:sp>
        <p:nvSpPr>
          <p:cNvPr id="4" name="Text 2"/>
          <p:cNvSpPr/>
          <p:nvPr/>
        </p:nvSpPr>
        <p:spPr>
          <a:xfrm>
            <a:off x="793790" y="1441847"/>
            <a:ext cx="6680597" cy="708779"/>
          </a:xfrm>
          <a:prstGeom prst="rect">
            <a:avLst/>
          </a:prstGeom>
          <a:noFill/>
          <a:ln/>
        </p:spPr>
        <p:txBody>
          <a:bodyPr wrap="none" lIns="0" tIns="0" rIns="0" bIns="0" rtlCol="0" anchor="t"/>
          <a:lstStyle/>
          <a:p>
            <a:pPr algn="l" indent="0" marL="0">
              <a:lnSpc>
                <a:spcPts val="5550"/>
              </a:lnSpc>
              <a:buNone/>
            </a:pPr>
            <a:r>
              <a:rPr lang="en-US" sz="4450" dirty="0">
                <a:solidFill>
                  <a:srgbClr val="312F2B"/>
                </a:solidFill>
                <a:latin typeface="Gelasio" pitchFamily="34" charset="0"/>
                <a:ea typeface="Gelasio" pitchFamily="34" charset="-122"/>
                <a:cs typeface="Gelasio" pitchFamily="34" charset="-120"/>
              </a:rPr>
              <a:t>Key Features for Detection</a:t>
            </a:r>
            <a:endParaRPr lang="en-US" sz="445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490788"/>
            <a:ext cx="680442" cy="680442"/>
          </a:xfrm>
          <a:prstGeom prst="rect">
            <a:avLst/>
          </a:prstGeom>
        </p:spPr>
      </p:pic>
      <p:sp>
        <p:nvSpPr>
          <p:cNvPr id="6" name="Text 3"/>
          <p:cNvSpPr/>
          <p:nvPr/>
        </p:nvSpPr>
        <p:spPr>
          <a:xfrm>
            <a:off x="793790" y="34547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Profile Metadata</a:t>
            </a:r>
            <a:endParaRPr lang="en-US" sz="2200" dirty="0"/>
          </a:p>
        </p:txBody>
      </p:sp>
      <p:sp>
        <p:nvSpPr>
          <p:cNvPr id="7" name="Text 4"/>
          <p:cNvSpPr/>
          <p:nvPr/>
        </p:nvSpPr>
        <p:spPr>
          <a:xfrm>
            <a:off x="793790" y="3945136"/>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Analyzes age, unique username patterns, and the ratios of followers to following to spot anomalies.</a:t>
            </a:r>
            <a:endParaRPr lang="en-US" sz="17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6884" y="2490788"/>
            <a:ext cx="680442" cy="680442"/>
          </a:xfrm>
          <a:prstGeom prst="rect">
            <a:avLst/>
          </a:prstGeom>
        </p:spPr>
      </p:pic>
      <p:sp>
        <p:nvSpPr>
          <p:cNvPr id="9" name="Text 5"/>
          <p:cNvSpPr/>
          <p:nvPr/>
        </p:nvSpPr>
        <p:spPr>
          <a:xfrm>
            <a:off x="7456884" y="34547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Behavioural Signals</a:t>
            </a:r>
            <a:endParaRPr lang="en-US" sz="2200" dirty="0"/>
          </a:p>
        </p:txBody>
      </p:sp>
      <p:sp>
        <p:nvSpPr>
          <p:cNvPr id="10" name="Text 6"/>
          <p:cNvSpPr/>
          <p:nvPr/>
        </p:nvSpPr>
        <p:spPr>
          <a:xfrm>
            <a:off x="7456884" y="3945136"/>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Examines posting frequency, interaction rates, and instances of spam comments or unsolicited messages.</a:t>
            </a:r>
            <a:endParaRPr lang="en-US" sz="1750" dirty="0"/>
          </a:p>
        </p:txBody>
      </p:sp>
      <p:pic>
        <p:nvPicPr>
          <p:cNvPr id="1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5124569"/>
            <a:ext cx="680442" cy="680442"/>
          </a:xfrm>
          <a:prstGeom prst="rect">
            <a:avLst/>
          </a:prstGeom>
        </p:spPr>
      </p:pic>
      <p:sp>
        <p:nvSpPr>
          <p:cNvPr id="12" name="Text 7"/>
          <p:cNvSpPr/>
          <p:nvPr/>
        </p:nvSpPr>
        <p:spPr>
          <a:xfrm>
            <a:off x="793790" y="60884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Image Analysis</a:t>
            </a:r>
            <a:endParaRPr lang="en-US" sz="2200" dirty="0"/>
          </a:p>
        </p:txBody>
      </p:sp>
      <p:sp>
        <p:nvSpPr>
          <p:cNvPr id="13" name="Text 8"/>
          <p:cNvSpPr/>
          <p:nvPr/>
        </p:nvSpPr>
        <p:spPr>
          <a:xfrm>
            <a:off x="793790" y="6578918"/>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Detects AI-generated faces (GANs) by scrutinizing subtle inconsistencies, such as eye placement and facial symmetry.</a:t>
            </a:r>
            <a:endParaRPr lang="en-US" sz="1750" dirty="0"/>
          </a:p>
        </p:txBody>
      </p:sp>
      <p:pic>
        <p:nvPicPr>
          <p:cNvPr id="14"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6884" y="5124569"/>
            <a:ext cx="680442" cy="680442"/>
          </a:xfrm>
          <a:prstGeom prst="rect">
            <a:avLst/>
          </a:prstGeom>
        </p:spPr>
      </p:pic>
      <p:sp>
        <p:nvSpPr>
          <p:cNvPr id="15" name="Text 9"/>
          <p:cNvSpPr/>
          <p:nvPr/>
        </p:nvSpPr>
        <p:spPr>
          <a:xfrm>
            <a:off x="7456884" y="60884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525"/>
                </a:solidFill>
                <a:latin typeface="Gelasio" pitchFamily="34" charset="0"/>
                <a:ea typeface="Gelasio" pitchFamily="34" charset="-122"/>
                <a:cs typeface="Gelasio" pitchFamily="34" charset="-120"/>
              </a:rPr>
              <a:t>Textual Content</a:t>
            </a:r>
            <a:endParaRPr lang="en-US" sz="2200" dirty="0"/>
          </a:p>
        </p:txBody>
      </p:sp>
      <p:sp>
        <p:nvSpPr>
          <p:cNvPr id="16" name="Text 10"/>
          <p:cNvSpPr/>
          <p:nvPr/>
        </p:nvSpPr>
        <p:spPr>
          <a:xfrm>
            <a:off x="7456884" y="6578918"/>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Lato" pitchFamily="34" charset="0"/>
                <a:ea typeface="Lato" pitchFamily="34" charset="-122"/>
                <a:cs typeface="Lato" pitchFamily="34" charset="-120"/>
              </a:rPr>
              <a:t>Investigates linguistic cues, sentiment, and semantic embeddings to identify patterns indicative of automated text generation.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369457" y="645914"/>
            <a:ext cx="1699974" cy="353139"/>
          </a:xfrm>
          <a:prstGeom prst="roundRect">
            <a:avLst>
              <a:gd name="adj" fmla="val 17888"/>
            </a:avLst>
          </a:prstGeom>
          <a:solidFill>
            <a:srgbClr val="D3C1B6"/>
          </a:solidFill>
          <a:ln/>
        </p:spPr>
      </p:sp>
      <p:sp>
        <p:nvSpPr>
          <p:cNvPr id="3" name="Text 1"/>
          <p:cNvSpPr/>
          <p:nvPr/>
        </p:nvSpPr>
        <p:spPr>
          <a:xfrm>
            <a:off x="1482209" y="702231"/>
            <a:ext cx="1474470" cy="240506"/>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Lato" pitchFamily="34" charset="0"/>
                <a:ea typeface="Lato" pitchFamily="34" charset="-122"/>
                <a:cs typeface="Lato" pitchFamily="34" charset="-120"/>
              </a:rPr>
              <a:t>PROCESS OVERVIEW</a:t>
            </a:r>
            <a:endParaRPr lang="en-US" sz="1150" dirty="0"/>
          </a:p>
        </p:txBody>
      </p:sp>
      <p:sp>
        <p:nvSpPr>
          <p:cNvPr id="4" name="Text 2"/>
          <p:cNvSpPr/>
          <p:nvPr/>
        </p:nvSpPr>
        <p:spPr>
          <a:xfrm>
            <a:off x="1369457" y="1074182"/>
            <a:ext cx="5795605" cy="587573"/>
          </a:xfrm>
          <a:prstGeom prst="rect">
            <a:avLst/>
          </a:prstGeom>
          <a:noFill/>
          <a:ln/>
        </p:spPr>
        <p:txBody>
          <a:bodyPr wrap="none" lIns="0" tIns="0" rIns="0" bIns="0" rtlCol="0" anchor="t"/>
          <a:lstStyle/>
          <a:p>
            <a:pPr algn="l" indent="0" marL="0">
              <a:lnSpc>
                <a:spcPts val="4600"/>
              </a:lnSpc>
              <a:buNone/>
            </a:pPr>
            <a:r>
              <a:rPr lang="en-US" sz="3700" dirty="0">
                <a:solidFill>
                  <a:srgbClr val="312F2B"/>
                </a:solidFill>
                <a:latin typeface="Gelasio" pitchFamily="34" charset="0"/>
                <a:ea typeface="Gelasio" pitchFamily="34" charset="-122"/>
                <a:cs typeface="Gelasio" pitchFamily="34" charset="-120"/>
              </a:rPr>
              <a:t>Typical Detection Workflow</a:t>
            </a:r>
            <a:endParaRPr lang="en-US" sz="3700" dirty="0"/>
          </a:p>
        </p:txBody>
      </p:sp>
      <p:pic>
        <p:nvPicPr>
          <p:cNvPr id="5" name="Image 0" descr="preencoded.png">    </p:cNvPr>
          <p:cNvPicPr>
            <a:picLocks noChangeAspect="1"/>
          </p:cNvPicPr>
          <p:nvPr/>
        </p:nvPicPr>
        <p:blipFill>
          <a:blip r:embed="rId1"/>
          <a:stretch>
            <a:fillRect/>
          </a:stretch>
        </p:blipFill>
        <p:spPr>
          <a:xfrm>
            <a:off x="1369457" y="1943695"/>
            <a:ext cx="939998" cy="1127998"/>
          </a:xfrm>
          <a:prstGeom prst="rect">
            <a:avLst/>
          </a:prstGeom>
        </p:spPr>
      </p:pic>
      <p:sp>
        <p:nvSpPr>
          <p:cNvPr id="6" name="Text 3"/>
          <p:cNvSpPr/>
          <p:nvPr/>
        </p:nvSpPr>
        <p:spPr>
          <a:xfrm>
            <a:off x="2497455" y="2131695"/>
            <a:ext cx="2350056" cy="293727"/>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Gelasio" pitchFamily="34" charset="0"/>
                <a:ea typeface="Gelasio" pitchFamily="34" charset="-122"/>
                <a:cs typeface="Gelasio" pitchFamily="34" charset="-120"/>
              </a:rPr>
              <a:t>Data Collection</a:t>
            </a:r>
            <a:endParaRPr lang="en-US" sz="1850" dirty="0"/>
          </a:p>
        </p:txBody>
      </p:sp>
      <p:sp>
        <p:nvSpPr>
          <p:cNvPr id="7" name="Text 4"/>
          <p:cNvSpPr/>
          <p:nvPr/>
        </p:nvSpPr>
        <p:spPr>
          <a:xfrm>
            <a:off x="2497455" y="2538174"/>
            <a:ext cx="10763488" cy="300752"/>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Lato" pitchFamily="34" charset="0"/>
                <a:ea typeface="Lato" pitchFamily="34" charset="-122"/>
                <a:cs typeface="Lato" pitchFamily="34" charset="-120"/>
              </a:rPr>
              <a:t>Gathering a diverse set of labelled genuine and fake profiles for training.</a:t>
            </a:r>
            <a:endParaRPr lang="en-US" sz="1450" dirty="0"/>
          </a:p>
        </p:txBody>
      </p:sp>
      <p:pic>
        <p:nvPicPr>
          <p:cNvPr id="8" name="Image 1" descr="preencoded.png">    </p:cNvPr>
          <p:cNvPicPr>
            <a:picLocks noChangeAspect="1"/>
          </p:cNvPicPr>
          <p:nvPr/>
        </p:nvPicPr>
        <p:blipFill>
          <a:blip r:embed="rId2"/>
          <a:stretch>
            <a:fillRect/>
          </a:stretch>
        </p:blipFill>
        <p:spPr>
          <a:xfrm>
            <a:off x="1369457" y="3071693"/>
            <a:ext cx="939998" cy="1127998"/>
          </a:xfrm>
          <a:prstGeom prst="rect">
            <a:avLst/>
          </a:prstGeom>
        </p:spPr>
      </p:pic>
      <p:sp>
        <p:nvSpPr>
          <p:cNvPr id="9" name="Text 5"/>
          <p:cNvSpPr/>
          <p:nvPr/>
        </p:nvSpPr>
        <p:spPr>
          <a:xfrm>
            <a:off x="2497455" y="3259693"/>
            <a:ext cx="2350056" cy="293727"/>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Gelasio" pitchFamily="34" charset="0"/>
                <a:ea typeface="Gelasio" pitchFamily="34" charset="-122"/>
                <a:cs typeface="Gelasio" pitchFamily="34" charset="-120"/>
              </a:rPr>
              <a:t>Feature Extraction</a:t>
            </a:r>
            <a:endParaRPr lang="en-US" sz="1850" dirty="0"/>
          </a:p>
        </p:txBody>
      </p:sp>
      <p:sp>
        <p:nvSpPr>
          <p:cNvPr id="10" name="Text 6"/>
          <p:cNvSpPr/>
          <p:nvPr/>
        </p:nvSpPr>
        <p:spPr>
          <a:xfrm>
            <a:off x="2497455" y="3666173"/>
            <a:ext cx="10763488" cy="300752"/>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Lato" pitchFamily="34" charset="0"/>
                <a:ea typeface="Lato" pitchFamily="34" charset="-122"/>
                <a:cs typeface="Lato" pitchFamily="34" charset="-120"/>
              </a:rPr>
              <a:t>Identifying distinct attributes and characteristics that differentiate real from fake profiles.</a:t>
            </a:r>
            <a:endParaRPr lang="en-US" sz="1450" dirty="0"/>
          </a:p>
        </p:txBody>
      </p:sp>
      <p:pic>
        <p:nvPicPr>
          <p:cNvPr id="11" name="Image 2" descr="preencoded.png">    </p:cNvPr>
          <p:cNvPicPr>
            <a:picLocks noChangeAspect="1"/>
          </p:cNvPicPr>
          <p:nvPr/>
        </p:nvPicPr>
        <p:blipFill>
          <a:blip r:embed="rId3"/>
          <a:stretch>
            <a:fillRect/>
          </a:stretch>
        </p:blipFill>
        <p:spPr>
          <a:xfrm>
            <a:off x="1369457" y="4199692"/>
            <a:ext cx="939998" cy="1127998"/>
          </a:xfrm>
          <a:prstGeom prst="rect">
            <a:avLst/>
          </a:prstGeom>
        </p:spPr>
      </p:pic>
      <p:sp>
        <p:nvSpPr>
          <p:cNvPr id="12" name="Text 7"/>
          <p:cNvSpPr/>
          <p:nvPr/>
        </p:nvSpPr>
        <p:spPr>
          <a:xfrm>
            <a:off x="2497455" y="4387691"/>
            <a:ext cx="2350056" cy="293727"/>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Gelasio" pitchFamily="34" charset="0"/>
                <a:ea typeface="Gelasio" pitchFamily="34" charset="-122"/>
                <a:cs typeface="Gelasio" pitchFamily="34" charset="-120"/>
              </a:rPr>
              <a:t>Data Preprocessing</a:t>
            </a:r>
            <a:endParaRPr lang="en-US" sz="1850" dirty="0"/>
          </a:p>
        </p:txBody>
      </p:sp>
      <p:sp>
        <p:nvSpPr>
          <p:cNvPr id="13" name="Text 8"/>
          <p:cNvSpPr/>
          <p:nvPr/>
        </p:nvSpPr>
        <p:spPr>
          <a:xfrm>
            <a:off x="2497455" y="4794171"/>
            <a:ext cx="10763488" cy="300752"/>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Lato" pitchFamily="34" charset="0"/>
                <a:ea typeface="Lato" pitchFamily="34" charset="-122"/>
                <a:cs typeface="Lato" pitchFamily="34" charset="-120"/>
              </a:rPr>
              <a:t>Balancing and splitting datasets to ensure unbiased model training and validation.</a:t>
            </a:r>
            <a:endParaRPr lang="en-US" sz="1450" dirty="0"/>
          </a:p>
        </p:txBody>
      </p:sp>
      <p:pic>
        <p:nvPicPr>
          <p:cNvPr id="14" name="Image 3" descr="preencoded.png">    </p:cNvPr>
          <p:cNvPicPr>
            <a:picLocks noChangeAspect="1"/>
          </p:cNvPicPr>
          <p:nvPr/>
        </p:nvPicPr>
        <p:blipFill>
          <a:blip r:embed="rId4"/>
          <a:stretch>
            <a:fillRect/>
          </a:stretch>
        </p:blipFill>
        <p:spPr>
          <a:xfrm>
            <a:off x="1369457" y="5327690"/>
            <a:ext cx="939998" cy="1127998"/>
          </a:xfrm>
          <a:prstGeom prst="rect">
            <a:avLst/>
          </a:prstGeom>
        </p:spPr>
      </p:pic>
      <p:sp>
        <p:nvSpPr>
          <p:cNvPr id="15" name="Text 9"/>
          <p:cNvSpPr/>
          <p:nvPr/>
        </p:nvSpPr>
        <p:spPr>
          <a:xfrm>
            <a:off x="2497455" y="5515689"/>
            <a:ext cx="2350056" cy="293727"/>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Gelasio" pitchFamily="34" charset="0"/>
                <a:ea typeface="Gelasio" pitchFamily="34" charset="-122"/>
                <a:cs typeface="Gelasio" pitchFamily="34" charset="-120"/>
              </a:rPr>
              <a:t>Model Training</a:t>
            </a:r>
            <a:endParaRPr lang="en-US" sz="1850" dirty="0"/>
          </a:p>
        </p:txBody>
      </p:sp>
      <p:sp>
        <p:nvSpPr>
          <p:cNvPr id="16" name="Text 10"/>
          <p:cNvSpPr/>
          <p:nvPr/>
        </p:nvSpPr>
        <p:spPr>
          <a:xfrm>
            <a:off x="2497455" y="5922169"/>
            <a:ext cx="10763488" cy="300752"/>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Lato" pitchFamily="34" charset="0"/>
                <a:ea typeface="Lato" pitchFamily="34" charset="-122"/>
                <a:cs typeface="Lato" pitchFamily="34" charset="-120"/>
              </a:rPr>
              <a:t>Utilising supervised ML models, such as Random Forest and Decision Trees, to learn detection patterns.</a:t>
            </a:r>
            <a:endParaRPr lang="en-US" sz="1450" dirty="0"/>
          </a:p>
        </p:txBody>
      </p:sp>
      <p:pic>
        <p:nvPicPr>
          <p:cNvPr id="17" name="Image 4" descr="preencoded.png">    </p:cNvPr>
          <p:cNvPicPr>
            <a:picLocks noChangeAspect="1"/>
          </p:cNvPicPr>
          <p:nvPr/>
        </p:nvPicPr>
        <p:blipFill>
          <a:blip r:embed="rId5"/>
          <a:stretch>
            <a:fillRect/>
          </a:stretch>
        </p:blipFill>
        <p:spPr>
          <a:xfrm>
            <a:off x="1369457" y="6455688"/>
            <a:ext cx="939998" cy="1127998"/>
          </a:xfrm>
          <a:prstGeom prst="rect">
            <a:avLst/>
          </a:prstGeom>
        </p:spPr>
      </p:pic>
      <p:sp>
        <p:nvSpPr>
          <p:cNvPr id="18" name="Text 11"/>
          <p:cNvSpPr/>
          <p:nvPr/>
        </p:nvSpPr>
        <p:spPr>
          <a:xfrm>
            <a:off x="2497455" y="6643688"/>
            <a:ext cx="2678311" cy="293727"/>
          </a:xfrm>
          <a:prstGeom prst="rect">
            <a:avLst/>
          </a:prstGeom>
          <a:noFill/>
          <a:ln/>
        </p:spPr>
        <p:txBody>
          <a:bodyPr wrap="none" lIns="0" tIns="0" rIns="0" bIns="0" rtlCol="0" anchor="t"/>
          <a:lstStyle/>
          <a:p>
            <a:pPr algn="l" indent="0" marL="0">
              <a:lnSpc>
                <a:spcPts val="2300"/>
              </a:lnSpc>
              <a:buNone/>
            </a:pPr>
            <a:r>
              <a:rPr lang="en-US" sz="1850" dirty="0">
                <a:solidFill>
                  <a:srgbClr val="272525"/>
                </a:solidFill>
                <a:latin typeface="Gelasio" pitchFamily="34" charset="0"/>
                <a:ea typeface="Gelasio" pitchFamily="34" charset="-122"/>
                <a:cs typeface="Gelasio" pitchFamily="34" charset="-120"/>
              </a:rPr>
              <a:t>Evaluation &amp; Deployment</a:t>
            </a:r>
            <a:endParaRPr lang="en-US" sz="1850" dirty="0"/>
          </a:p>
        </p:txBody>
      </p:sp>
      <p:sp>
        <p:nvSpPr>
          <p:cNvPr id="19" name="Text 12"/>
          <p:cNvSpPr/>
          <p:nvPr/>
        </p:nvSpPr>
        <p:spPr>
          <a:xfrm>
            <a:off x="2497455" y="7050167"/>
            <a:ext cx="10763488" cy="300752"/>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Lato" pitchFamily="34" charset="0"/>
                <a:ea typeface="Lato" pitchFamily="34" charset="-122"/>
                <a:cs typeface="Lato" pitchFamily="34" charset="-120"/>
              </a:rPr>
              <a:t>Measuring accuracy, precision, and recall, followed by integration into a user-friendly interface for real-time verification.</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910"/>
          </a:xfrm>
          <a:prstGeom prst="rect">
            <a:avLst/>
          </a:prstGeom>
        </p:spPr>
      </p:pic>
      <p:sp>
        <p:nvSpPr>
          <p:cNvPr id="3" name="Shape 0"/>
          <p:cNvSpPr/>
          <p:nvPr/>
        </p:nvSpPr>
        <p:spPr>
          <a:xfrm>
            <a:off x="698778" y="548997"/>
            <a:ext cx="1112639" cy="375404"/>
          </a:xfrm>
          <a:prstGeom prst="roundRect">
            <a:avLst>
              <a:gd name="adj" fmla="val 17870"/>
            </a:avLst>
          </a:prstGeom>
          <a:solidFill>
            <a:srgbClr val="BAB6AA"/>
          </a:solidFill>
          <a:ln/>
        </p:spPr>
      </p:sp>
      <p:sp>
        <p:nvSpPr>
          <p:cNvPr id="4" name="Text 1"/>
          <p:cNvSpPr/>
          <p:nvPr/>
        </p:nvSpPr>
        <p:spPr>
          <a:xfrm>
            <a:off x="818555" y="608886"/>
            <a:ext cx="873085" cy="255627"/>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Lato" pitchFamily="34" charset="0"/>
                <a:ea typeface="Lato" pitchFamily="34" charset="-122"/>
                <a:cs typeface="Lato" pitchFamily="34" charset="-120"/>
              </a:rPr>
              <a:t>OBSTACLES</a:t>
            </a:r>
            <a:endParaRPr lang="en-US" sz="1250" dirty="0"/>
          </a:p>
        </p:txBody>
      </p:sp>
      <p:sp>
        <p:nvSpPr>
          <p:cNvPr id="5" name="Text 2"/>
          <p:cNvSpPr/>
          <p:nvPr/>
        </p:nvSpPr>
        <p:spPr>
          <a:xfrm>
            <a:off x="698778" y="1004173"/>
            <a:ext cx="6024443" cy="623887"/>
          </a:xfrm>
          <a:prstGeom prst="rect">
            <a:avLst/>
          </a:prstGeom>
          <a:noFill/>
          <a:ln/>
        </p:spPr>
        <p:txBody>
          <a:bodyPr wrap="none" lIns="0" tIns="0" rIns="0" bIns="0" rtlCol="0" anchor="t"/>
          <a:lstStyle/>
          <a:p>
            <a:pPr algn="l" indent="0" marL="0">
              <a:lnSpc>
                <a:spcPts val="4900"/>
              </a:lnSpc>
              <a:buNone/>
            </a:pPr>
            <a:r>
              <a:rPr lang="en-US" sz="3900" dirty="0">
                <a:solidFill>
                  <a:srgbClr val="312F2B"/>
                </a:solidFill>
                <a:latin typeface="Gelasio" pitchFamily="34" charset="0"/>
                <a:ea typeface="Gelasio" pitchFamily="34" charset="-122"/>
                <a:cs typeface="Gelasio" pitchFamily="34" charset="-120"/>
              </a:rPr>
              <a:t>Challenges and Limitations</a:t>
            </a:r>
            <a:endParaRPr lang="en-US" sz="3900" dirty="0"/>
          </a:p>
        </p:txBody>
      </p:sp>
      <p:sp>
        <p:nvSpPr>
          <p:cNvPr id="6" name="Shape 3"/>
          <p:cNvSpPr/>
          <p:nvPr/>
        </p:nvSpPr>
        <p:spPr>
          <a:xfrm>
            <a:off x="698778" y="1927503"/>
            <a:ext cx="449104" cy="449104"/>
          </a:xfrm>
          <a:prstGeom prst="roundRect">
            <a:avLst>
              <a:gd name="adj" fmla="val 18671"/>
            </a:avLst>
          </a:prstGeom>
          <a:solidFill>
            <a:srgbClr val="E8E8E3"/>
          </a:solidFill>
          <a:ln w="7620">
            <a:solidFill>
              <a:srgbClr val="CECEC9"/>
            </a:solidFill>
            <a:prstDash val="solid"/>
          </a:ln>
        </p:spPr>
      </p:sp>
      <p:sp>
        <p:nvSpPr>
          <p:cNvPr id="7" name="Text 4"/>
          <p:cNvSpPr/>
          <p:nvPr/>
        </p:nvSpPr>
        <p:spPr>
          <a:xfrm>
            <a:off x="1347430" y="1996083"/>
            <a:ext cx="2495550" cy="311944"/>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Imbalanced Datasets</a:t>
            </a:r>
            <a:endParaRPr lang="en-US" sz="1950" dirty="0"/>
          </a:p>
        </p:txBody>
      </p:sp>
      <p:sp>
        <p:nvSpPr>
          <p:cNvPr id="8" name="Text 5"/>
          <p:cNvSpPr/>
          <p:nvPr/>
        </p:nvSpPr>
        <p:spPr>
          <a:xfrm>
            <a:off x="1347430" y="2427803"/>
            <a:ext cx="7097792" cy="63888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The disparity between the number of genuine and fake profiles can skew model performance, leading to biased results.</a:t>
            </a:r>
            <a:endParaRPr lang="en-US" sz="1550" dirty="0"/>
          </a:p>
        </p:txBody>
      </p:sp>
      <p:sp>
        <p:nvSpPr>
          <p:cNvPr id="9" name="Shape 6"/>
          <p:cNvSpPr/>
          <p:nvPr/>
        </p:nvSpPr>
        <p:spPr>
          <a:xfrm>
            <a:off x="698778" y="3465909"/>
            <a:ext cx="449104" cy="449104"/>
          </a:xfrm>
          <a:prstGeom prst="roundRect">
            <a:avLst>
              <a:gd name="adj" fmla="val 18671"/>
            </a:avLst>
          </a:prstGeom>
          <a:solidFill>
            <a:srgbClr val="E8E8E3"/>
          </a:solidFill>
          <a:ln w="7620">
            <a:solidFill>
              <a:srgbClr val="CECEC9"/>
            </a:solidFill>
            <a:prstDash val="solid"/>
          </a:ln>
        </p:spPr>
      </p:sp>
      <p:sp>
        <p:nvSpPr>
          <p:cNvPr id="10" name="Text 7"/>
          <p:cNvSpPr/>
          <p:nvPr/>
        </p:nvSpPr>
        <p:spPr>
          <a:xfrm>
            <a:off x="1347430" y="3534489"/>
            <a:ext cx="2495550" cy="311944"/>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Computational Cost</a:t>
            </a:r>
            <a:endParaRPr lang="en-US" sz="1950" dirty="0"/>
          </a:p>
        </p:txBody>
      </p:sp>
      <p:sp>
        <p:nvSpPr>
          <p:cNvPr id="11" name="Text 8"/>
          <p:cNvSpPr/>
          <p:nvPr/>
        </p:nvSpPr>
        <p:spPr>
          <a:xfrm>
            <a:off x="1347430" y="3966210"/>
            <a:ext cx="7097792" cy="63888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Implementing large-scale, real-time detection systems demands significant computational resources, posing a scalability challenge.</a:t>
            </a:r>
            <a:endParaRPr lang="en-US" sz="1550" dirty="0"/>
          </a:p>
        </p:txBody>
      </p:sp>
      <p:sp>
        <p:nvSpPr>
          <p:cNvPr id="12" name="Shape 9"/>
          <p:cNvSpPr/>
          <p:nvPr/>
        </p:nvSpPr>
        <p:spPr>
          <a:xfrm>
            <a:off x="698778" y="5004316"/>
            <a:ext cx="449104" cy="449104"/>
          </a:xfrm>
          <a:prstGeom prst="roundRect">
            <a:avLst>
              <a:gd name="adj" fmla="val 18671"/>
            </a:avLst>
          </a:prstGeom>
          <a:solidFill>
            <a:srgbClr val="E8E8E3"/>
          </a:solidFill>
          <a:ln w="7620">
            <a:solidFill>
              <a:srgbClr val="CECEC9"/>
            </a:solidFill>
            <a:prstDash val="solid"/>
          </a:ln>
        </p:spPr>
      </p:sp>
      <p:sp>
        <p:nvSpPr>
          <p:cNvPr id="13" name="Text 10"/>
          <p:cNvSpPr/>
          <p:nvPr/>
        </p:nvSpPr>
        <p:spPr>
          <a:xfrm>
            <a:off x="1347430" y="5072896"/>
            <a:ext cx="2495550" cy="311944"/>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Adversarial Evolution</a:t>
            </a:r>
            <a:endParaRPr lang="en-US" sz="1950" dirty="0"/>
          </a:p>
        </p:txBody>
      </p:sp>
      <p:sp>
        <p:nvSpPr>
          <p:cNvPr id="14" name="Text 11"/>
          <p:cNvSpPr/>
          <p:nvPr/>
        </p:nvSpPr>
        <p:spPr>
          <a:xfrm>
            <a:off x="1347430" y="5504617"/>
            <a:ext cx="7097792" cy="63888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Fake profile creators continuously adapt their strategies, making it a constant arms race to update detection models.</a:t>
            </a:r>
            <a:endParaRPr lang="en-US" sz="1550" dirty="0"/>
          </a:p>
        </p:txBody>
      </p:sp>
      <p:sp>
        <p:nvSpPr>
          <p:cNvPr id="15" name="Shape 12"/>
          <p:cNvSpPr/>
          <p:nvPr/>
        </p:nvSpPr>
        <p:spPr>
          <a:xfrm>
            <a:off x="698778" y="6542723"/>
            <a:ext cx="449104" cy="449104"/>
          </a:xfrm>
          <a:prstGeom prst="roundRect">
            <a:avLst>
              <a:gd name="adj" fmla="val 18671"/>
            </a:avLst>
          </a:prstGeom>
          <a:solidFill>
            <a:srgbClr val="E8E8E3"/>
          </a:solidFill>
          <a:ln w="7620">
            <a:solidFill>
              <a:srgbClr val="CECEC9"/>
            </a:solidFill>
            <a:prstDash val="solid"/>
          </a:ln>
        </p:spPr>
      </p:sp>
      <p:sp>
        <p:nvSpPr>
          <p:cNvPr id="16" name="Text 13"/>
          <p:cNvSpPr/>
          <p:nvPr/>
        </p:nvSpPr>
        <p:spPr>
          <a:xfrm>
            <a:off x="1347430" y="6611303"/>
            <a:ext cx="2962632" cy="311944"/>
          </a:xfrm>
          <a:prstGeom prst="rect">
            <a:avLst/>
          </a:prstGeom>
          <a:noFill/>
          <a:ln/>
        </p:spPr>
        <p:txBody>
          <a:bodyPr wrap="none" lIns="0" tIns="0" rIns="0" bIns="0" rtlCol="0" anchor="t"/>
          <a:lstStyle/>
          <a:p>
            <a:pPr algn="l" indent="0" marL="0">
              <a:lnSpc>
                <a:spcPts val="2450"/>
              </a:lnSpc>
              <a:buNone/>
            </a:pPr>
            <a:r>
              <a:rPr lang="en-US" sz="1950" dirty="0">
                <a:solidFill>
                  <a:srgbClr val="272525"/>
                </a:solidFill>
                <a:latin typeface="Gelasio" pitchFamily="34" charset="0"/>
                <a:ea typeface="Gelasio" pitchFamily="34" charset="-122"/>
                <a:cs typeface="Gelasio" pitchFamily="34" charset="-120"/>
              </a:rPr>
              <a:t>Explainability vs. Accuracy</a:t>
            </a:r>
            <a:endParaRPr lang="en-US" sz="1950" dirty="0"/>
          </a:p>
        </p:txBody>
      </p:sp>
      <p:sp>
        <p:nvSpPr>
          <p:cNvPr id="17" name="Text 14"/>
          <p:cNvSpPr/>
          <p:nvPr/>
        </p:nvSpPr>
        <p:spPr>
          <a:xfrm>
            <a:off x="1347430" y="7043023"/>
            <a:ext cx="7097792" cy="63888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Lato" pitchFamily="34" charset="0"/>
                <a:ea typeface="Lato" pitchFamily="34" charset="-122"/>
                <a:cs typeface="Lato" pitchFamily="34" charset="-120"/>
              </a:rPr>
              <a:t>Achieving high detection accuracy often comes at the cost of model explainability, which is crucial for building trust and understanding.</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1537454" y="502325"/>
            <a:ext cx="1164788" cy="343376"/>
          </a:xfrm>
          <a:prstGeom prst="roundRect">
            <a:avLst>
              <a:gd name="adj" fmla="val 17877"/>
            </a:avLst>
          </a:prstGeom>
          <a:solidFill>
            <a:srgbClr val="E5E5E0"/>
          </a:solidFill>
          <a:ln/>
        </p:spPr>
      </p:sp>
      <p:sp>
        <p:nvSpPr>
          <p:cNvPr id="3" name="Text 1"/>
          <p:cNvSpPr/>
          <p:nvPr/>
        </p:nvSpPr>
        <p:spPr>
          <a:xfrm>
            <a:off x="1646992" y="557093"/>
            <a:ext cx="945713" cy="233839"/>
          </a:xfrm>
          <a:prstGeom prst="rect">
            <a:avLst/>
          </a:prstGeom>
          <a:noFill/>
          <a:ln/>
        </p:spPr>
        <p:txBody>
          <a:bodyPr wrap="none" lIns="0" tIns="0" rIns="0" bIns="0" rtlCol="0" anchor="t"/>
          <a:lstStyle/>
          <a:p>
            <a:pPr algn="l" indent="0" marL="0">
              <a:lnSpc>
                <a:spcPts val="1800"/>
              </a:lnSpc>
              <a:buNone/>
            </a:pPr>
            <a:r>
              <a:rPr lang="en-US" sz="1150" dirty="0">
                <a:solidFill>
                  <a:srgbClr val="272525"/>
                </a:solidFill>
                <a:latin typeface="Lato" pitchFamily="34" charset="0"/>
                <a:ea typeface="Lato" pitchFamily="34" charset="-122"/>
                <a:cs typeface="Lato" pitchFamily="34" charset="-120"/>
              </a:rPr>
              <a:t>APPLICATION</a:t>
            </a:r>
            <a:endParaRPr lang="en-US" sz="1150" dirty="0"/>
          </a:p>
        </p:txBody>
      </p:sp>
      <p:sp>
        <p:nvSpPr>
          <p:cNvPr id="4" name="Text 2"/>
          <p:cNvSpPr/>
          <p:nvPr/>
        </p:nvSpPr>
        <p:spPr>
          <a:xfrm>
            <a:off x="1537454" y="918686"/>
            <a:ext cx="9152692" cy="570905"/>
          </a:xfrm>
          <a:prstGeom prst="rect">
            <a:avLst/>
          </a:prstGeom>
          <a:noFill/>
          <a:ln/>
        </p:spPr>
        <p:txBody>
          <a:bodyPr wrap="none" lIns="0" tIns="0" rIns="0" bIns="0" rtlCol="0" anchor="t"/>
          <a:lstStyle/>
          <a:p>
            <a:pPr algn="l" indent="0" marL="0">
              <a:lnSpc>
                <a:spcPts val="4450"/>
              </a:lnSpc>
              <a:buNone/>
            </a:pPr>
            <a:r>
              <a:rPr lang="en-US" sz="3550" dirty="0">
                <a:solidFill>
                  <a:srgbClr val="312F2B"/>
                </a:solidFill>
                <a:latin typeface="Gelasio" pitchFamily="34" charset="0"/>
                <a:ea typeface="Gelasio" pitchFamily="34" charset="-122"/>
                <a:cs typeface="Gelasio" pitchFamily="34" charset="-120"/>
              </a:rPr>
              <a:t>Case Study: Instagram Fake Profile Detection</a:t>
            </a:r>
            <a:endParaRPr lang="en-US" sz="3550" dirty="0"/>
          </a:p>
        </p:txBody>
      </p:sp>
      <p:sp>
        <p:nvSpPr>
          <p:cNvPr id="5" name="Text 3"/>
          <p:cNvSpPr/>
          <p:nvPr/>
        </p:nvSpPr>
        <p:spPr>
          <a:xfrm>
            <a:off x="1537454" y="1927860"/>
            <a:ext cx="5554742" cy="876538"/>
          </a:xfrm>
          <a:prstGeom prst="rect">
            <a:avLst/>
          </a:prstGeom>
          <a:noFill/>
          <a:ln/>
        </p:spPr>
        <p:txBody>
          <a:bodyPr wrap="square" lIns="0" tIns="0" rIns="0" bIns="0" rtlCol="0" anchor="t"/>
          <a:lstStyle/>
          <a:p>
            <a:pPr algn="l" indent="0" marL="0">
              <a:lnSpc>
                <a:spcPts val="2300"/>
              </a:lnSpc>
              <a:buNone/>
            </a:pPr>
            <a:r>
              <a:rPr lang="en-US" sz="1400" dirty="0">
                <a:solidFill>
                  <a:srgbClr val="272525"/>
                </a:solidFill>
                <a:latin typeface="Lato" pitchFamily="34" charset="0"/>
                <a:ea typeface="Lato" pitchFamily="34" charset="-122"/>
                <a:cs typeface="Lato" pitchFamily="34" charset="-120"/>
              </a:rPr>
              <a:t>In a recent study, XGBoost was employed to detect fake profiles on Instagram datasets. The model showcased high predictive accuracy in identifying deceptive accounts.</a:t>
            </a:r>
            <a:endParaRPr lang="en-US" sz="1400" dirty="0"/>
          </a:p>
        </p:txBody>
      </p:sp>
      <p:sp>
        <p:nvSpPr>
          <p:cNvPr id="6" name="Text 4"/>
          <p:cNvSpPr/>
          <p:nvPr/>
        </p:nvSpPr>
        <p:spPr>
          <a:xfrm>
            <a:off x="1537454" y="2968704"/>
            <a:ext cx="5554742" cy="584359"/>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272525"/>
                </a:solidFill>
                <a:latin typeface="Lato" pitchFamily="34" charset="0"/>
                <a:ea typeface="Lato" pitchFamily="34" charset="-122"/>
                <a:cs typeface="Lato" pitchFamily="34" charset="-120"/>
              </a:rPr>
              <a:t>High Accuracy:</a:t>
            </a:r>
            <a:pPr algn="l" indent="0" marL="0">
              <a:lnSpc>
                <a:spcPts val="2300"/>
              </a:lnSpc>
              <a:buNone/>
            </a:pPr>
            <a:r>
              <a:rPr lang="en-US" sz="1400" dirty="0">
                <a:solidFill>
                  <a:srgbClr val="272525"/>
                </a:solidFill>
                <a:latin typeface="Lato" pitchFamily="34" charset="0"/>
                <a:ea typeface="Lato" pitchFamily="34" charset="-122"/>
                <a:cs typeface="Lato" pitchFamily="34" charset="-120"/>
              </a:rPr>
              <a:t> Demonstrated strong performance in classification tasks.</a:t>
            </a:r>
            <a:endParaRPr lang="en-US" sz="1400" dirty="0"/>
          </a:p>
        </p:txBody>
      </p:sp>
      <p:sp>
        <p:nvSpPr>
          <p:cNvPr id="7" name="Text 5"/>
          <p:cNvSpPr/>
          <p:nvPr/>
        </p:nvSpPr>
        <p:spPr>
          <a:xfrm>
            <a:off x="1537454" y="3617000"/>
            <a:ext cx="5554742" cy="876538"/>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272525"/>
                </a:solidFill>
                <a:latin typeface="Lato" pitchFamily="34" charset="0"/>
                <a:ea typeface="Lato" pitchFamily="34" charset="-122"/>
                <a:cs typeface="Lato" pitchFamily="34" charset="-120"/>
              </a:rPr>
              <a:t>Transparency Issues:</a:t>
            </a:r>
            <a:pPr algn="l" indent="0" marL="0">
              <a:lnSpc>
                <a:spcPts val="2300"/>
              </a:lnSpc>
              <a:buNone/>
            </a:pPr>
            <a:r>
              <a:rPr lang="en-US" sz="1400" dirty="0">
                <a:solidFill>
                  <a:srgbClr val="272525"/>
                </a:solidFill>
                <a:latin typeface="Lato" pitchFamily="34" charset="0"/>
                <a:ea typeface="Lato" pitchFamily="34" charset="-122"/>
                <a:cs typeface="Lato" pitchFamily="34" charset="-120"/>
              </a:rPr>
              <a:t> Despite its accuracy, the model presented significant challenges in terms of interpretability, raising concerns about its decision-making process.</a:t>
            </a:r>
            <a:endParaRPr lang="en-US" sz="1400" dirty="0"/>
          </a:p>
        </p:txBody>
      </p:sp>
      <p:sp>
        <p:nvSpPr>
          <p:cNvPr id="8" name="Text 6"/>
          <p:cNvSpPr/>
          <p:nvPr/>
        </p:nvSpPr>
        <p:spPr>
          <a:xfrm>
            <a:off x="1537454" y="4557474"/>
            <a:ext cx="5554742" cy="876538"/>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272525"/>
                </a:solidFill>
                <a:latin typeface="Lato" pitchFamily="34" charset="0"/>
                <a:ea typeface="Lato" pitchFamily="34" charset="-122"/>
                <a:cs typeface="Lato" pitchFamily="34" charset="-120"/>
              </a:rPr>
              <a:t>Strategic Shift:</a:t>
            </a:r>
            <a:pPr algn="l" indent="0" marL="0">
              <a:lnSpc>
                <a:spcPts val="2300"/>
              </a:lnSpc>
              <a:buNone/>
            </a:pPr>
            <a:r>
              <a:rPr lang="en-US" sz="1400" dirty="0">
                <a:solidFill>
                  <a:srgbClr val="272525"/>
                </a:solidFill>
                <a:latin typeface="Lato" pitchFamily="34" charset="0"/>
                <a:ea typeface="Lato" pitchFamily="34" charset="-122"/>
                <a:cs typeface="Lato" pitchFamily="34" charset="-120"/>
              </a:rPr>
              <a:t> This led to a strategic shift towards more interpretable models like Random Forest, aiming to balance detection efficacy with the need for transparency and user trust.</a:t>
            </a:r>
            <a:endParaRPr lang="en-US" sz="1400" dirty="0"/>
          </a:p>
        </p:txBody>
      </p:sp>
      <p:pic>
        <p:nvPicPr>
          <p:cNvPr id="9" name="Image 0" descr="preencoded.png">    </p:cNvPr>
          <p:cNvPicPr>
            <a:picLocks noChangeAspect="1"/>
          </p:cNvPicPr>
          <p:nvPr/>
        </p:nvPicPr>
        <p:blipFill>
          <a:blip r:embed="rId1"/>
          <a:stretch>
            <a:fillRect/>
          </a:stretch>
        </p:blipFill>
        <p:spPr>
          <a:xfrm>
            <a:off x="7545586" y="1969056"/>
            <a:ext cx="5554742" cy="55547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098381" y="1036082"/>
            <a:ext cx="1354812" cy="328613"/>
          </a:xfrm>
          <a:prstGeom prst="roundRect">
            <a:avLst>
              <a:gd name="adj" fmla="val 17879"/>
            </a:avLst>
          </a:prstGeom>
          <a:solidFill>
            <a:srgbClr val="D3C1B6"/>
          </a:solidFill>
          <a:ln/>
        </p:spPr>
      </p:sp>
      <p:sp>
        <p:nvSpPr>
          <p:cNvPr id="4" name="Text 1"/>
          <p:cNvSpPr/>
          <p:nvPr/>
        </p:nvSpPr>
        <p:spPr>
          <a:xfrm>
            <a:off x="6203275" y="1088469"/>
            <a:ext cx="1145024" cy="223838"/>
          </a:xfrm>
          <a:prstGeom prst="rect">
            <a:avLst/>
          </a:prstGeom>
          <a:noFill/>
          <a:ln/>
        </p:spPr>
        <p:txBody>
          <a:bodyPr wrap="none" lIns="0" tIns="0" rIns="0" bIns="0" rtlCol="0" anchor="t"/>
          <a:lstStyle/>
          <a:p>
            <a:pPr algn="l" indent="0" marL="0">
              <a:lnSpc>
                <a:spcPts val="1750"/>
              </a:lnSpc>
              <a:buNone/>
            </a:pPr>
            <a:r>
              <a:rPr lang="en-US" sz="1100" dirty="0">
                <a:solidFill>
                  <a:srgbClr val="272525"/>
                </a:solidFill>
                <a:latin typeface="Lato" pitchFamily="34" charset="0"/>
                <a:ea typeface="Lato" pitchFamily="34" charset="-122"/>
                <a:cs typeface="Lato" pitchFamily="34" charset="-120"/>
              </a:rPr>
              <a:t>LOOKING AHEAD</a:t>
            </a:r>
            <a:endParaRPr lang="en-US" sz="1100" dirty="0"/>
          </a:p>
        </p:txBody>
      </p:sp>
      <p:sp>
        <p:nvSpPr>
          <p:cNvPr id="5" name="Text 2"/>
          <p:cNvSpPr/>
          <p:nvPr/>
        </p:nvSpPr>
        <p:spPr>
          <a:xfrm>
            <a:off x="6098381" y="1434584"/>
            <a:ext cx="7920038" cy="1092994"/>
          </a:xfrm>
          <a:prstGeom prst="rect">
            <a:avLst/>
          </a:prstGeom>
          <a:noFill/>
          <a:ln/>
        </p:spPr>
        <p:txBody>
          <a:bodyPr wrap="square" lIns="0" tIns="0" rIns="0" bIns="0" rtlCol="0" anchor="t"/>
          <a:lstStyle/>
          <a:p>
            <a:pPr algn="l" indent="0" marL="0">
              <a:lnSpc>
                <a:spcPts val="4300"/>
              </a:lnSpc>
              <a:buNone/>
            </a:pPr>
            <a:r>
              <a:rPr lang="en-US" sz="3400" dirty="0">
                <a:solidFill>
                  <a:srgbClr val="312F2B"/>
                </a:solidFill>
                <a:latin typeface="Gelasio" pitchFamily="34" charset="0"/>
                <a:ea typeface="Gelasio" pitchFamily="34" charset="-122"/>
                <a:cs typeface="Gelasio" pitchFamily="34" charset="-120"/>
              </a:rPr>
              <a:t>The Future: Combating AI-Generated Fakes</a:t>
            </a:r>
            <a:endParaRPr lang="en-US" sz="3400" dirty="0"/>
          </a:p>
        </p:txBody>
      </p:sp>
      <p:sp>
        <p:nvSpPr>
          <p:cNvPr id="6" name="Shape 3"/>
          <p:cNvSpPr/>
          <p:nvPr/>
        </p:nvSpPr>
        <p:spPr>
          <a:xfrm>
            <a:off x="6098381" y="3051929"/>
            <a:ext cx="3872627" cy="2132052"/>
          </a:xfrm>
          <a:prstGeom prst="roundRect">
            <a:avLst>
              <a:gd name="adj" fmla="val 5147"/>
            </a:avLst>
          </a:prstGeom>
          <a:solidFill>
            <a:srgbClr val="FFFFFF">
              <a:alpha val="95000"/>
            </a:srgbClr>
          </a:solidFill>
          <a:ln/>
        </p:spPr>
      </p:sp>
      <p:sp>
        <p:nvSpPr>
          <p:cNvPr id="7" name="Shape 4"/>
          <p:cNvSpPr/>
          <p:nvPr/>
        </p:nvSpPr>
        <p:spPr>
          <a:xfrm>
            <a:off x="6098381" y="3029069"/>
            <a:ext cx="3872627" cy="91440"/>
          </a:xfrm>
          <a:prstGeom prst="roundRect">
            <a:avLst>
              <a:gd name="adj" fmla="val 80315"/>
            </a:avLst>
          </a:prstGeom>
          <a:solidFill>
            <a:srgbClr val="E5E5E0"/>
          </a:solidFill>
          <a:ln/>
        </p:spPr>
      </p:sp>
      <p:sp>
        <p:nvSpPr>
          <p:cNvPr id="8" name="Shape 5"/>
          <p:cNvSpPr/>
          <p:nvPr/>
        </p:nvSpPr>
        <p:spPr>
          <a:xfrm>
            <a:off x="7772460" y="2789753"/>
            <a:ext cx="524470" cy="524470"/>
          </a:xfrm>
          <a:prstGeom prst="roundRect">
            <a:avLst>
              <a:gd name="adj" fmla="val 174347"/>
            </a:avLst>
          </a:prstGeom>
          <a:solidFill>
            <a:srgbClr val="E5E5E0"/>
          </a:solidFill>
          <a:ln/>
        </p:spPr>
      </p:sp>
      <p:pic>
        <p:nvPicPr>
          <p:cNvPr id="9"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9741" y="2947035"/>
            <a:ext cx="209788" cy="209788"/>
          </a:xfrm>
          <a:prstGeom prst="rect">
            <a:avLst/>
          </a:prstGeom>
        </p:spPr>
      </p:pic>
      <p:sp>
        <p:nvSpPr>
          <p:cNvPr id="10" name="Text 6"/>
          <p:cNvSpPr/>
          <p:nvPr/>
        </p:nvSpPr>
        <p:spPr>
          <a:xfrm>
            <a:off x="6296025" y="3489008"/>
            <a:ext cx="2623423" cy="273248"/>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Evolving Threat Landscape</a:t>
            </a:r>
            <a:endParaRPr lang="en-US" sz="1700" dirty="0"/>
          </a:p>
        </p:txBody>
      </p:sp>
      <p:sp>
        <p:nvSpPr>
          <p:cNvPr id="11" name="Text 7"/>
          <p:cNvSpPr/>
          <p:nvPr/>
        </p:nvSpPr>
        <p:spPr>
          <a:xfrm>
            <a:off x="6296025" y="3867150"/>
            <a:ext cx="3477339" cy="1119187"/>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The proliferation of AI-generated profiles, leveraging advanced GANs and LLMs like ChatGPT, presents an unprecedented challenge to online security.</a:t>
            </a:r>
            <a:endParaRPr lang="en-US" sz="1350" dirty="0"/>
          </a:p>
        </p:txBody>
      </p:sp>
      <p:sp>
        <p:nvSpPr>
          <p:cNvPr id="12" name="Shape 8"/>
          <p:cNvSpPr/>
          <p:nvPr/>
        </p:nvSpPr>
        <p:spPr>
          <a:xfrm>
            <a:off x="10145792" y="3051929"/>
            <a:ext cx="3872627" cy="2132052"/>
          </a:xfrm>
          <a:prstGeom prst="roundRect">
            <a:avLst>
              <a:gd name="adj" fmla="val 5147"/>
            </a:avLst>
          </a:prstGeom>
          <a:solidFill>
            <a:srgbClr val="FFFFFF">
              <a:alpha val="95000"/>
            </a:srgbClr>
          </a:solidFill>
          <a:ln/>
        </p:spPr>
      </p:sp>
      <p:sp>
        <p:nvSpPr>
          <p:cNvPr id="13" name="Shape 9"/>
          <p:cNvSpPr/>
          <p:nvPr/>
        </p:nvSpPr>
        <p:spPr>
          <a:xfrm>
            <a:off x="10145792" y="3029069"/>
            <a:ext cx="3872627" cy="91440"/>
          </a:xfrm>
          <a:prstGeom prst="roundRect">
            <a:avLst>
              <a:gd name="adj" fmla="val 80315"/>
            </a:avLst>
          </a:prstGeom>
          <a:solidFill>
            <a:srgbClr val="E5E5E0"/>
          </a:solidFill>
          <a:ln/>
        </p:spPr>
      </p:sp>
      <p:sp>
        <p:nvSpPr>
          <p:cNvPr id="14" name="Shape 10"/>
          <p:cNvSpPr/>
          <p:nvPr/>
        </p:nvSpPr>
        <p:spPr>
          <a:xfrm>
            <a:off x="11819870" y="2789753"/>
            <a:ext cx="524470" cy="524470"/>
          </a:xfrm>
          <a:prstGeom prst="roundRect">
            <a:avLst>
              <a:gd name="adj" fmla="val 174347"/>
            </a:avLst>
          </a:prstGeom>
          <a:solidFill>
            <a:srgbClr val="E5E5E0"/>
          </a:solidFill>
          <a:ln/>
        </p:spPr>
      </p:sp>
      <p:pic>
        <p:nvPicPr>
          <p:cNvPr id="15"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77152" y="2947035"/>
            <a:ext cx="209788" cy="209788"/>
          </a:xfrm>
          <a:prstGeom prst="rect">
            <a:avLst/>
          </a:prstGeom>
        </p:spPr>
      </p:pic>
      <p:sp>
        <p:nvSpPr>
          <p:cNvPr id="16" name="Text 11"/>
          <p:cNvSpPr/>
          <p:nvPr/>
        </p:nvSpPr>
        <p:spPr>
          <a:xfrm>
            <a:off x="10343436" y="3489008"/>
            <a:ext cx="2185630" cy="273248"/>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Multimodal Detection</a:t>
            </a:r>
            <a:endParaRPr lang="en-US" sz="1700" dirty="0"/>
          </a:p>
        </p:txBody>
      </p:sp>
      <p:sp>
        <p:nvSpPr>
          <p:cNvPr id="17" name="Text 12"/>
          <p:cNvSpPr/>
          <p:nvPr/>
        </p:nvSpPr>
        <p:spPr>
          <a:xfrm>
            <a:off x="10343436" y="3867150"/>
            <a:ext cx="3477339" cy="1119187"/>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Future solutions will require a multimodal approach, integrating text, image, and network analysis to create a comprehensive detection framework.</a:t>
            </a:r>
            <a:endParaRPr lang="en-US" sz="1350" dirty="0"/>
          </a:p>
        </p:txBody>
      </p:sp>
      <p:sp>
        <p:nvSpPr>
          <p:cNvPr id="18" name="Shape 13"/>
          <p:cNvSpPr/>
          <p:nvPr/>
        </p:nvSpPr>
        <p:spPr>
          <a:xfrm>
            <a:off x="6098381" y="5620941"/>
            <a:ext cx="7920038" cy="1572458"/>
          </a:xfrm>
          <a:prstGeom prst="roundRect">
            <a:avLst>
              <a:gd name="adj" fmla="val 6978"/>
            </a:avLst>
          </a:prstGeom>
          <a:solidFill>
            <a:srgbClr val="FFFFFF">
              <a:alpha val="95000"/>
            </a:srgbClr>
          </a:solidFill>
          <a:ln/>
        </p:spPr>
      </p:sp>
      <p:sp>
        <p:nvSpPr>
          <p:cNvPr id="19" name="Shape 14"/>
          <p:cNvSpPr/>
          <p:nvPr/>
        </p:nvSpPr>
        <p:spPr>
          <a:xfrm>
            <a:off x="6098381" y="5598081"/>
            <a:ext cx="7920038" cy="91440"/>
          </a:xfrm>
          <a:prstGeom prst="roundRect">
            <a:avLst>
              <a:gd name="adj" fmla="val 80315"/>
            </a:avLst>
          </a:prstGeom>
          <a:solidFill>
            <a:srgbClr val="E5E5E0"/>
          </a:solidFill>
          <a:ln/>
        </p:spPr>
      </p:sp>
      <p:sp>
        <p:nvSpPr>
          <p:cNvPr id="20" name="Shape 15"/>
          <p:cNvSpPr/>
          <p:nvPr/>
        </p:nvSpPr>
        <p:spPr>
          <a:xfrm>
            <a:off x="9796165" y="5358765"/>
            <a:ext cx="524470" cy="524470"/>
          </a:xfrm>
          <a:prstGeom prst="roundRect">
            <a:avLst>
              <a:gd name="adj" fmla="val 174347"/>
            </a:avLst>
          </a:prstGeom>
          <a:solidFill>
            <a:srgbClr val="E5E5E0"/>
          </a:solidFill>
          <a:ln/>
        </p:spPr>
      </p:sp>
      <p:pic>
        <p:nvPicPr>
          <p:cNvPr id="2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3446" y="5516047"/>
            <a:ext cx="209788" cy="209788"/>
          </a:xfrm>
          <a:prstGeom prst="rect">
            <a:avLst/>
          </a:prstGeom>
        </p:spPr>
      </p:pic>
      <p:sp>
        <p:nvSpPr>
          <p:cNvPr id="22" name="Text 16"/>
          <p:cNvSpPr/>
          <p:nvPr/>
        </p:nvSpPr>
        <p:spPr>
          <a:xfrm>
            <a:off x="6296025" y="6058019"/>
            <a:ext cx="2498288" cy="273248"/>
          </a:xfrm>
          <a:prstGeom prst="rect">
            <a:avLst/>
          </a:prstGeom>
          <a:noFill/>
          <a:ln/>
        </p:spPr>
        <p:txBody>
          <a:bodyPr wrap="none" lIns="0" tIns="0" rIns="0" bIns="0" rtlCol="0" anchor="t"/>
          <a:lstStyle/>
          <a:p>
            <a:pPr algn="l" indent="0" marL="0">
              <a:lnSpc>
                <a:spcPts val="2150"/>
              </a:lnSpc>
              <a:buNone/>
            </a:pPr>
            <a:r>
              <a:rPr lang="en-US" sz="1700" dirty="0">
                <a:solidFill>
                  <a:srgbClr val="272525"/>
                </a:solidFill>
                <a:latin typeface="Gelasio" pitchFamily="34" charset="0"/>
                <a:ea typeface="Gelasio" pitchFamily="34" charset="-122"/>
                <a:cs typeface="Gelasio" pitchFamily="34" charset="-120"/>
              </a:rPr>
              <a:t>Continuous Improvement</a:t>
            </a:r>
            <a:endParaRPr lang="en-US" sz="1700" dirty="0"/>
          </a:p>
        </p:txBody>
      </p:sp>
      <p:sp>
        <p:nvSpPr>
          <p:cNvPr id="23" name="Text 17"/>
          <p:cNvSpPr/>
          <p:nvPr/>
        </p:nvSpPr>
        <p:spPr>
          <a:xfrm>
            <a:off x="6296025" y="6436162"/>
            <a:ext cx="7524750" cy="55959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Lato" pitchFamily="34" charset="0"/>
                <a:ea typeface="Lato" pitchFamily="34" charset="-122"/>
                <a:cs typeface="Lato" pitchFamily="34" charset="-120"/>
              </a:rPr>
              <a:t>Regular model updates and contributions to public datasets (e.g., 3600 LinkedIn profiles) are crucial for enhancing detection robustness against new adversarial tactics.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2026-01-06T06:25:15Z</dcterms:created>
  <dcterms:modified xsi:type="dcterms:W3CDTF">2026-01-06T06:25:15Z</dcterms:modified>
</cp:coreProperties>
</file>